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97" r:id="rId2"/>
    <p:sldId id="328" r:id="rId3"/>
    <p:sldId id="301" r:id="rId4"/>
    <p:sldId id="329" r:id="rId5"/>
    <p:sldId id="330" r:id="rId6"/>
    <p:sldId id="331" r:id="rId7"/>
    <p:sldId id="348" r:id="rId8"/>
    <p:sldId id="349" r:id="rId9"/>
    <p:sldId id="350" r:id="rId10"/>
    <p:sldId id="336" r:id="rId11"/>
    <p:sldId id="351" r:id="rId12"/>
    <p:sldId id="352" r:id="rId13"/>
    <p:sldId id="347" r:id="rId14"/>
    <p:sldId id="332" r:id="rId1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18">
          <p15:clr>
            <a:srgbClr val="A4A3A4"/>
          </p15:clr>
        </p15:guide>
        <p15:guide id="2" orient="horz" pos="1029">
          <p15:clr>
            <a:srgbClr val="A4A3A4"/>
          </p15:clr>
        </p15:guide>
        <p15:guide id="3" pos="3872">
          <p15:clr>
            <a:srgbClr val="A4A3A4"/>
          </p15:clr>
        </p15:guide>
        <p15:guide id="4" pos="193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671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7BAE"/>
    <a:srgbClr val="062A3F"/>
    <a:srgbClr val="95BC49"/>
    <a:srgbClr val="FDA907"/>
    <a:srgbClr val="BF3420"/>
    <a:srgbClr val="1D8A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38980" autoAdjust="0"/>
  </p:normalViewPr>
  <p:slideViewPr>
    <p:cSldViewPr>
      <p:cViewPr varScale="1">
        <p:scale>
          <a:sx n="96" d="100"/>
          <a:sy n="96" d="100"/>
        </p:scale>
        <p:origin x="636" y="72"/>
      </p:cViewPr>
      <p:guideLst>
        <p:guide orient="horz" pos="2218"/>
        <p:guide orient="horz" pos="1029"/>
        <p:guide pos="3872"/>
        <p:guide pos="19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44" y="-84"/>
      </p:cViewPr>
      <p:guideLst>
        <p:guide orient="horz" pos="2671"/>
        <p:guide pos="2160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B56024-E033-460B-B461-F9C8C93C904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5472FC-EDD4-43B4-B218-6888597E2A2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03541-C361-4440-AA44-DBB6527DDBFB}" type="datetimeFigureOut">
              <a:rPr lang="zh-CN" altLang="en-US" smtClean="0"/>
              <a:t>2018/5/27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9461BB-BB29-447B-86E6-652C097B04C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 userDrawn="1"/>
        </p:nvSpPr>
        <p:spPr>
          <a:xfrm rot="5400000">
            <a:off x="1790966" y="425408"/>
            <a:ext cx="2028376" cy="1177563"/>
          </a:xfrm>
          <a:custGeom>
            <a:avLst/>
            <a:gdLst/>
            <a:ahLst/>
            <a:cxnLst/>
            <a:rect l="l" t="t" r="r" b="b"/>
            <a:pathLst>
              <a:path w="2028376" h="1177563">
                <a:moveTo>
                  <a:pt x="0" y="1177563"/>
                </a:moveTo>
                <a:lnTo>
                  <a:pt x="0" y="0"/>
                </a:lnTo>
                <a:lnTo>
                  <a:pt x="2028376" y="0"/>
                </a:lnTo>
                <a:cubicBezTo>
                  <a:pt x="1624320" y="702037"/>
                  <a:pt x="867468" y="1174384"/>
                  <a:pt x="0" y="1177563"/>
                </a:cubicBezTo>
                <a:close/>
              </a:path>
            </a:pathLst>
          </a:custGeom>
          <a:solidFill>
            <a:srgbClr val="BF34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5400000">
            <a:off x="2809827" y="584110"/>
            <a:ext cx="2346109" cy="1177890"/>
          </a:xfrm>
          <a:custGeom>
            <a:avLst/>
            <a:gdLst/>
            <a:ahLst/>
            <a:cxnLst/>
            <a:rect l="l" t="t" r="r" b="b"/>
            <a:pathLst>
              <a:path w="2346109" h="1177890">
                <a:moveTo>
                  <a:pt x="0" y="1177890"/>
                </a:moveTo>
                <a:lnTo>
                  <a:pt x="0" y="0"/>
                </a:lnTo>
                <a:lnTo>
                  <a:pt x="2346109" y="0"/>
                </a:lnTo>
                <a:cubicBezTo>
                  <a:pt x="2346109" y="429552"/>
                  <a:pt x="2231144" y="832251"/>
                  <a:pt x="2028377" y="1177890"/>
                </a:cubicBezTo>
                <a:close/>
              </a:path>
            </a:pathLst>
          </a:custGeom>
          <a:solidFill>
            <a:srgbClr val="FDA90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12"/>
          <p:cNvSpPr/>
          <p:nvPr userDrawn="1"/>
        </p:nvSpPr>
        <p:spPr>
          <a:xfrm rot="5400000">
            <a:off x="5324309" y="425407"/>
            <a:ext cx="2028375" cy="1177562"/>
          </a:xfrm>
          <a:custGeom>
            <a:avLst/>
            <a:gdLst/>
            <a:ahLst/>
            <a:cxnLst/>
            <a:rect l="l" t="t" r="r" b="b"/>
            <a:pathLst>
              <a:path w="2028375" h="1177562">
                <a:moveTo>
                  <a:pt x="0" y="1177562"/>
                </a:moveTo>
                <a:lnTo>
                  <a:pt x="0" y="0"/>
                </a:lnTo>
                <a:cubicBezTo>
                  <a:pt x="867468" y="3179"/>
                  <a:pt x="1624319" y="475526"/>
                  <a:pt x="2028375" y="1177562"/>
                </a:cubicBezTo>
                <a:close/>
              </a:path>
            </a:pathLst>
          </a:custGeom>
          <a:solidFill>
            <a:srgbClr val="1A7BA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13"/>
          <p:cNvSpPr/>
          <p:nvPr userDrawn="1"/>
        </p:nvSpPr>
        <p:spPr>
          <a:xfrm rot="5400000">
            <a:off x="3987408" y="584418"/>
            <a:ext cx="2346724" cy="1177890"/>
          </a:xfrm>
          <a:custGeom>
            <a:avLst/>
            <a:gdLst/>
            <a:ahLst/>
            <a:cxnLst/>
            <a:rect l="l" t="t" r="r" b="b"/>
            <a:pathLst>
              <a:path w="2346724" h="1177890">
                <a:moveTo>
                  <a:pt x="0" y="1177890"/>
                </a:moveTo>
                <a:lnTo>
                  <a:pt x="0" y="0"/>
                </a:lnTo>
                <a:lnTo>
                  <a:pt x="2028990" y="0"/>
                </a:lnTo>
                <a:cubicBezTo>
                  <a:pt x="2231759" y="345641"/>
                  <a:pt x="2346724" y="748340"/>
                  <a:pt x="2346724" y="1177890"/>
                </a:cubicBezTo>
                <a:close/>
              </a:path>
            </a:pathLst>
          </a:custGeom>
          <a:solidFill>
            <a:srgbClr val="95BC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弧形 5"/>
          <p:cNvSpPr/>
          <p:nvPr userDrawn="1"/>
        </p:nvSpPr>
        <p:spPr>
          <a:xfrm>
            <a:off x="2074528" y="-2513200"/>
            <a:ext cx="4994940" cy="4994940"/>
          </a:xfrm>
          <a:prstGeom prst="arc">
            <a:avLst>
              <a:gd name="adj1" fmla="val 3404"/>
              <a:gd name="adj2" fmla="val 10819516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 userDrawn="1"/>
        </p:nvSpPr>
        <p:spPr>
          <a:xfrm>
            <a:off x="4493240" y="2414232"/>
            <a:ext cx="157518" cy="157518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1A7BAE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 userDrawn="1"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95BC49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 userDrawn="1"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FDA907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 userDrawn="1"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281524" y="0"/>
            <a:ext cx="105725" cy="721610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105725" cy="180402"/>
            <a:chOff x="281524" y="0"/>
            <a:chExt cx="105725" cy="721610"/>
          </a:xfrm>
          <a:solidFill>
            <a:srgbClr val="BF3420"/>
          </a:solidFill>
        </p:grpSpPr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" name="直接连接符 7"/>
          <p:cNvCxnSpPr/>
          <p:nvPr userDrawn="1"/>
        </p:nvCxnSpPr>
        <p:spPr>
          <a:xfrm>
            <a:off x="521550" y="681540"/>
            <a:ext cx="351039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161510" y="0"/>
            <a:ext cx="225739" cy="721610"/>
            <a:chOff x="161510" y="0"/>
            <a:chExt cx="225739" cy="721610"/>
          </a:xfrm>
        </p:grpSpPr>
        <p:sp>
          <p:nvSpPr>
            <p:cNvPr id="3" name="矩形 2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 userDrawn="1"/>
        </p:nvGrpSpPr>
        <p:grpSpPr>
          <a:xfrm rot="10800000">
            <a:off x="8801756" y="4963098"/>
            <a:ext cx="225739" cy="180402"/>
            <a:chOff x="161510" y="0"/>
            <a:chExt cx="225739" cy="721610"/>
          </a:xfrm>
        </p:grpSpPr>
        <p:sp>
          <p:nvSpPr>
            <p:cNvPr id="8" name="矩形 7"/>
            <p:cNvSpPr/>
            <p:nvPr/>
          </p:nvSpPr>
          <p:spPr>
            <a:xfrm>
              <a:off x="161510" y="0"/>
              <a:ext cx="45719" cy="721610"/>
            </a:xfrm>
            <a:prstGeom prst="rect">
              <a:avLst/>
            </a:prstGeom>
            <a:solidFill>
              <a:srgbClr val="1A7B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21517" y="0"/>
              <a:ext cx="45719" cy="721610"/>
            </a:xfrm>
            <a:prstGeom prst="rect">
              <a:avLst/>
            </a:prstGeom>
            <a:solidFill>
              <a:srgbClr val="95BC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81524" y="0"/>
              <a:ext cx="45719" cy="721610"/>
            </a:xfrm>
            <a:prstGeom prst="rect">
              <a:avLst/>
            </a:prstGeom>
            <a:solidFill>
              <a:srgbClr val="FDA9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341530" y="0"/>
              <a:ext cx="45719" cy="721610"/>
            </a:xfrm>
            <a:prstGeom prst="rect">
              <a:avLst/>
            </a:prstGeom>
            <a:solidFill>
              <a:srgbClr val="BF342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2706765"/>
            <a:ext cx="9144000" cy="13501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 descr="C:\Documents and Settings\yangweizhou\桌面\2.jpg"/>
          <p:cNvPicPr>
            <a:picLocks noChangeAspect="1" noChangeArrowheads="1"/>
          </p:cNvPicPr>
          <p:nvPr userDrawn="1"/>
        </p:nvPicPr>
        <p:blipFill rotWithShape="1">
          <a:blip r:embed="rId2"/>
          <a:srcRect b="20467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ransition spd="slow">
    <p:push dir="u"/>
  </p:transition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F34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" y="1626646"/>
            <a:ext cx="9144000" cy="99011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" y="1785734"/>
            <a:ext cx="91439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+mj-ea"/>
                <a:ea typeface="+mj-ea"/>
              </a:rPr>
              <a:t>Regression with </a:t>
            </a:r>
            <a:r>
              <a:rPr lang="en-US" altLang="zh-CN" sz="4800" dirty="0" smtClean="0">
                <a:solidFill>
                  <a:schemeClr val="bg1"/>
                </a:solidFill>
                <a:latin typeface="+mj-ea"/>
                <a:ea typeface="+mj-ea"/>
              </a:rPr>
              <a:t>R </a:t>
            </a:r>
            <a:r>
              <a:rPr lang="en-US" altLang="zh-CN" sz="4800" dirty="0" smtClean="0">
                <a:solidFill>
                  <a:schemeClr val="bg1"/>
                </a:solidFill>
                <a:latin typeface="+mj-ea"/>
                <a:ea typeface="+mj-ea"/>
              </a:rPr>
              <a:t>(2)</a:t>
            </a:r>
            <a:endParaRPr lang="zh-CN" altLang="en-US" sz="480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例子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76521" y="726546"/>
            <a:ext cx="6435740" cy="4357728"/>
            <a:chOff x="476521" y="726546"/>
            <a:chExt cx="6435740" cy="435772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6521" y="726546"/>
              <a:ext cx="6435740" cy="4357728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2276745" y="861560"/>
              <a:ext cx="765085" cy="94510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581890" y="861560"/>
              <a:ext cx="2295255" cy="945105"/>
            </a:xfrm>
            <a:prstGeom prst="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91052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例子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20" y="726545"/>
            <a:ext cx="6626485" cy="4918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284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例子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20" y="771550"/>
            <a:ext cx="6885790" cy="4208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1829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使用</a:t>
            </a:r>
            <a:r>
              <a:rPr lang="en-US" altLang="zh-CN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nls</a:t>
            </a:r>
            <a:r>
              <a:rPr lang="en-US" altLang="zh-CN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(.)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函数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20" y="830722"/>
            <a:ext cx="6885790" cy="430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101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/>
              <a:t>其他注意事项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76520" y="591530"/>
            <a:ext cx="8127365" cy="46134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需要复制论文中的</a:t>
            </a:r>
            <a:r>
              <a:rPr lang="en-US" altLang="zh-CN" dirty="0" err="1">
                <a:latin typeface="+mn-ea"/>
                <a:sym typeface="+mn-ea"/>
              </a:rPr>
              <a:t>TableⅠ</a:t>
            </a:r>
            <a:r>
              <a:rPr lang="zh-CN" altLang="en-US" dirty="0">
                <a:latin typeface="+mn-ea"/>
                <a:sym typeface="+mn-ea"/>
              </a:rPr>
              <a:t>，</a:t>
            </a:r>
            <a:r>
              <a:rPr lang="en-US" altLang="zh-CN" dirty="0" err="1">
                <a:latin typeface="+mn-ea"/>
                <a:sym typeface="+mn-ea"/>
              </a:rPr>
              <a:t>TableⅡ</a:t>
            </a:r>
            <a:r>
              <a:rPr lang="zh-CN" altLang="en-US" dirty="0">
                <a:latin typeface="+mn-ea"/>
                <a:sym typeface="+mn-ea"/>
              </a:rPr>
              <a:t>以及</a:t>
            </a:r>
            <a:r>
              <a:rPr lang="en-US" altLang="zh-CN" dirty="0" err="1">
                <a:latin typeface="+mn-ea"/>
                <a:sym typeface="+mn-ea"/>
              </a:rPr>
              <a:t>TableⅣ</a:t>
            </a:r>
            <a:endParaRPr lang="en-US" altLang="zh-CN" dirty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TableⅠ</a:t>
            </a:r>
            <a:r>
              <a:rPr lang="zh-CN" altLang="en-US" dirty="0">
                <a:latin typeface="+mn-ea"/>
                <a:sym typeface="+mn-ea"/>
              </a:rPr>
              <a:t>与</a:t>
            </a:r>
            <a:r>
              <a:rPr lang="en-US" altLang="zh-CN" dirty="0" err="1">
                <a:latin typeface="+mn-ea"/>
                <a:sym typeface="+mn-ea"/>
              </a:rPr>
              <a:t>TableⅡ</a:t>
            </a:r>
            <a:r>
              <a:rPr lang="zh-CN" altLang="en-US" dirty="0">
                <a:latin typeface="+mn-ea"/>
                <a:sym typeface="+mn-ea"/>
              </a:rPr>
              <a:t>中的</a:t>
            </a:r>
            <a:r>
              <a:rPr lang="en-US" altLang="zh-CN" dirty="0">
                <a:latin typeface="+mn-ea"/>
                <a:sym typeface="+mn-ea"/>
              </a:rPr>
              <a:t>Restricted Basic Solow-CD Model</a:t>
            </a:r>
            <a:r>
              <a:rPr lang="zh-CN" altLang="en-US" dirty="0">
                <a:latin typeface="+mn-ea"/>
                <a:sym typeface="+mn-ea"/>
              </a:rPr>
              <a:t>、 </a:t>
            </a:r>
            <a:r>
              <a:rPr lang="en-US" altLang="zh-CN" dirty="0">
                <a:latin typeface="+mn-ea"/>
                <a:sym typeface="+mn-ea"/>
              </a:rPr>
              <a:t>Restricted Extended Solow-CD Model</a:t>
            </a:r>
            <a:r>
              <a:rPr lang="zh-CN" altLang="en-US" dirty="0">
                <a:latin typeface="+mn-ea"/>
                <a:sym typeface="+mn-ea"/>
              </a:rPr>
              <a:t>以及</a:t>
            </a:r>
            <a:r>
              <a:rPr lang="en-US" altLang="zh-CN" dirty="0">
                <a:latin typeface="+mn-ea"/>
                <a:sym typeface="+mn-ea"/>
              </a:rPr>
              <a:t>Restricted Basic Solow-CES Model</a:t>
            </a:r>
            <a:r>
              <a:rPr lang="zh-CN" altLang="en-US" dirty="0">
                <a:latin typeface="+mn-ea"/>
                <a:sym typeface="+mn-ea"/>
              </a:rPr>
              <a:t>中的系数的标准误需要用</a:t>
            </a:r>
            <a:r>
              <a:rPr lang="en-US" altLang="zh-CN" dirty="0">
                <a:latin typeface="+mn-ea"/>
                <a:sym typeface="+mn-ea"/>
              </a:rPr>
              <a:t>Delta</a:t>
            </a:r>
            <a:r>
              <a:rPr lang="zh-CN" altLang="en-US" dirty="0">
                <a:latin typeface="+mn-ea"/>
                <a:sym typeface="+mn-ea"/>
              </a:rPr>
              <a:t>方法估计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TableⅠ</a:t>
            </a:r>
            <a:r>
              <a:rPr lang="zh-CN" altLang="en-US" dirty="0">
                <a:latin typeface="+mn-ea"/>
                <a:sym typeface="+mn-ea"/>
              </a:rPr>
              <a:t>需使用</a:t>
            </a:r>
            <a:r>
              <a:rPr lang="en-US" altLang="zh-CN" dirty="0" err="1">
                <a:latin typeface="+mn-ea"/>
                <a:sym typeface="+mn-ea"/>
              </a:rPr>
              <a:t>dur_john.Rdata</a:t>
            </a:r>
            <a:r>
              <a:rPr lang="en-US" altLang="zh-CN" dirty="0">
                <a:latin typeface="+mn-ea"/>
                <a:sym typeface="+mn-ea"/>
              </a:rPr>
              <a:t> </a:t>
            </a:r>
            <a:r>
              <a:rPr lang="zh-CN" altLang="en-US" dirty="0">
                <a:latin typeface="+mn-ea"/>
                <a:sym typeface="+mn-ea"/>
              </a:rPr>
              <a:t>中的数据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使用</a:t>
            </a:r>
            <a:r>
              <a:rPr lang="en-US" altLang="zh-CN" dirty="0" err="1">
                <a:latin typeface="+mn-ea"/>
                <a:sym typeface="+mn-ea"/>
              </a:rPr>
              <a:t>dur_john.Rdata</a:t>
            </a:r>
            <a:r>
              <a:rPr lang="en-US" altLang="zh-CN" dirty="0">
                <a:latin typeface="+mn-ea"/>
                <a:sym typeface="+mn-ea"/>
              </a:rPr>
              <a:t> </a:t>
            </a:r>
            <a:r>
              <a:rPr lang="zh-CN" altLang="en-US" dirty="0">
                <a:latin typeface="+mn-ea"/>
                <a:sym typeface="+mn-ea"/>
              </a:rPr>
              <a:t>时，须先删除其中的</a:t>
            </a:r>
            <a:r>
              <a:rPr lang="en-US" altLang="zh-CN" dirty="0">
                <a:latin typeface="+mn-ea"/>
                <a:sym typeface="+mn-ea"/>
              </a:rPr>
              <a:t>13,14,16,19,36,44,45,50,51,56,59,62,66,68,69,72,78,81,82,91,111,114,118 </a:t>
            </a:r>
            <a:r>
              <a:rPr lang="zh-CN" altLang="en-US" dirty="0">
                <a:latin typeface="+mn-ea"/>
                <a:sym typeface="+mn-ea"/>
              </a:rPr>
              <a:t>这些行的数据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TableⅡ</a:t>
            </a:r>
            <a:r>
              <a:rPr lang="zh-CN" altLang="en-US" dirty="0">
                <a:latin typeface="+mn-ea"/>
                <a:sym typeface="+mn-ea"/>
              </a:rPr>
              <a:t>需使用</a:t>
            </a:r>
            <a:r>
              <a:rPr lang="en-US" altLang="zh-CN" dirty="0">
                <a:latin typeface="+mn-ea"/>
                <a:sym typeface="+mn-ea"/>
              </a:rPr>
              <a:t>datamp2.Rdata</a:t>
            </a:r>
            <a:r>
              <a:rPr lang="zh-CN" altLang="en-US" dirty="0">
                <a:latin typeface="+mn-ea"/>
                <a:sym typeface="+mn-ea"/>
              </a:rPr>
              <a:t>中的数据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dirty="0" err="1">
                <a:latin typeface="+mn-ea"/>
                <a:sym typeface="+mn-ea"/>
              </a:rPr>
              <a:t>TableⅣ</a:t>
            </a:r>
            <a:r>
              <a:rPr lang="zh-CN" altLang="en-US" dirty="0">
                <a:latin typeface="+mn-ea"/>
                <a:sym typeface="+mn-ea"/>
              </a:rPr>
              <a:t>需使用</a:t>
            </a:r>
            <a:r>
              <a:rPr lang="en-US" altLang="zh-CN" dirty="0">
                <a:latin typeface="+mn-ea"/>
                <a:sym typeface="+mn-ea"/>
              </a:rPr>
              <a:t>datamp1.Rdata</a:t>
            </a:r>
            <a:r>
              <a:rPr lang="zh-CN" altLang="en-US" dirty="0">
                <a:latin typeface="+mn-ea"/>
                <a:sym typeface="+mn-ea"/>
              </a:rPr>
              <a:t>中的数据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atin typeface="+mn-ea"/>
                <a:sym typeface="+mn-ea"/>
              </a:rPr>
              <a:t>变量说明参看</a:t>
            </a:r>
            <a:r>
              <a:rPr lang="en-US" altLang="zh-CN" dirty="0">
                <a:latin typeface="+mn-ea"/>
                <a:sym typeface="+mn-ea"/>
              </a:rPr>
              <a:t>data description.txt </a:t>
            </a:r>
            <a:r>
              <a:rPr lang="zh-CN" altLang="en-US" dirty="0" smtClean="0">
                <a:latin typeface="+mn-ea"/>
                <a:sym typeface="+mn-ea"/>
              </a:rPr>
              <a:t>文件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472167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14350" y="931545"/>
            <a:ext cx="8127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dirty="0"/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  <p:pic>
        <p:nvPicPr>
          <p:cNvPr id="3" name="内容占位符 5" descr="屏幕剪辑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6515"/>
            <a:ext cx="9144000" cy="4446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161510" y="1221600"/>
            <a:ext cx="7650850" cy="94510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161510" y="4056915"/>
            <a:ext cx="801089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41185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NLS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回归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520" y="906566"/>
            <a:ext cx="7342957" cy="3986672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NLS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回归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14350" y="931545"/>
            <a:ext cx="8127365" cy="3739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+mn-ea"/>
                <a:sym typeface="+mn-ea"/>
              </a:rPr>
              <a:t>计量经济学家经常希望对</a:t>
            </a:r>
            <a:r>
              <a:rPr lang="zh-CN" altLang="en-US" sz="2000" dirty="0" smtClean="0">
                <a:latin typeface="+mn-ea"/>
                <a:sym typeface="+mn-ea"/>
              </a:rPr>
              <a:t>非线性回归模型的参数进行统计推断</a:t>
            </a:r>
            <a:r>
              <a:rPr lang="zh-CN" altLang="en-US" sz="2000" dirty="0">
                <a:latin typeface="+mn-ea"/>
                <a:sym typeface="+mn-ea"/>
              </a:rPr>
              <a:t>，因此要求</a:t>
            </a:r>
            <a:r>
              <a:rPr lang="zh-CN" altLang="en-US" sz="2000" dirty="0" smtClean="0">
                <a:latin typeface="+mn-ea"/>
                <a:sym typeface="+mn-ea"/>
              </a:rPr>
              <a:t>对非线性回归模型的参数</a:t>
            </a:r>
            <a:r>
              <a:rPr lang="zh-CN" altLang="en-US" sz="2000" dirty="0">
                <a:latin typeface="+mn-ea"/>
                <a:sym typeface="+mn-ea"/>
              </a:rPr>
              <a:t>的标准差进行估计，或者更一般地，对</a:t>
            </a:r>
            <a:r>
              <a:rPr lang="zh-CN" altLang="en-US" sz="2000" dirty="0" smtClean="0">
                <a:latin typeface="+mn-ea"/>
                <a:sym typeface="+mn-ea"/>
              </a:rPr>
              <a:t>这种参数向量</a:t>
            </a:r>
            <a:r>
              <a:rPr lang="zh-CN" altLang="en-US" sz="2000" dirty="0">
                <a:latin typeface="+mn-ea"/>
                <a:sym typeface="+mn-ea"/>
              </a:rPr>
              <a:t>的协方差矩阵进行估计。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+mn-ea"/>
                <a:sym typeface="+mn-ea"/>
              </a:rPr>
              <a:t>以渐进近似为基础的</a:t>
            </a:r>
            <a:r>
              <a:rPr lang="en-US" altLang="zh-CN" sz="2000" dirty="0">
                <a:latin typeface="+mn-ea"/>
                <a:sym typeface="+mn-ea"/>
              </a:rPr>
              <a:t>Delta</a:t>
            </a:r>
            <a:r>
              <a:rPr lang="zh-CN" altLang="en-US" sz="2000" dirty="0">
                <a:latin typeface="+mn-ea"/>
                <a:sym typeface="+mn-ea"/>
              </a:rPr>
              <a:t>方法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altLang="en-US" sz="2000" dirty="0">
              <a:latin typeface="+mn-ea"/>
              <a:sym typeface="+mn-ea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+mn-ea"/>
                <a:sym typeface="+mn-ea"/>
              </a:rPr>
              <a:t>使用</a:t>
            </a:r>
            <a:r>
              <a:rPr lang="en-US" altLang="zh-CN" sz="2000" dirty="0">
                <a:latin typeface="+mn-ea"/>
                <a:sym typeface="+mn-ea"/>
              </a:rPr>
              <a:t>R</a:t>
            </a:r>
            <a:r>
              <a:rPr lang="zh-CN" altLang="en-US" sz="2000" dirty="0">
                <a:latin typeface="+mn-ea"/>
                <a:sym typeface="+mn-ea"/>
              </a:rPr>
              <a:t>中自带的</a:t>
            </a:r>
            <a:r>
              <a:rPr lang="en-US" altLang="zh-CN" sz="2000" dirty="0" err="1">
                <a:latin typeface="+mn-ea"/>
                <a:sym typeface="+mn-ea"/>
              </a:rPr>
              <a:t>nls</a:t>
            </a:r>
            <a:r>
              <a:rPr lang="zh-CN" altLang="en-US" sz="2000" dirty="0">
                <a:latin typeface="+mn-ea"/>
                <a:sym typeface="+mn-ea"/>
              </a:rPr>
              <a:t>函数进行求解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67598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Delta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方法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261"/>
          <a:stretch/>
        </p:blipFill>
        <p:spPr>
          <a:xfrm>
            <a:off x="482326" y="1086585"/>
            <a:ext cx="7860075" cy="27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521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Delta 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方法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309" y="495255"/>
            <a:ext cx="8173257" cy="4642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7250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Delta Method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" y="452000"/>
            <a:ext cx="9144000" cy="469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5296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Delta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方法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20" y="816555"/>
            <a:ext cx="7875900" cy="4679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94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76520" y="96475"/>
            <a:ext cx="38704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Delta </a:t>
            </a:r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anose="020B0806030902050204" pitchFamily="34" charset="0"/>
                <a:ea typeface="+mj-ea"/>
              </a:rPr>
              <a:t>方法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  <a:latin typeface="Impact" panose="020B0806030902050204" pitchFamily="34" charset="0"/>
              <a:ea typeface="+mj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20" y="996575"/>
            <a:ext cx="8225704" cy="391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1001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常用字体2">
      <a:majorFont>
        <a:latin typeface="Impact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A7BAE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167</Words>
  <Application>Microsoft Office PowerPoint</Application>
  <PresentationFormat>全屏显示(16:9)</PresentationFormat>
  <Paragraphs>25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0" baseType="lpstr">
      <vt:lpstr>宋体</vt:lpstr>
      <vt:lpstr>微软雅黑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wengliying</dc:creator>
  <cp:lastModifiedBy>翁丽影</cp:lastModifiedBy>
  <cp:revision>628</cp:revision>
  <dcterms:created xsi:type="dcterms:W3CDTF">2017-10-09T09:11:00Z</dcterms:created>
  <dcterms:modified xsi:type="dcterms:W3CDTF">2018-05-27T08:38:21Z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